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76" r:id="rId26"/>
  </p:sldIdLst>
  <p:sldSz cx="9144000" cy="6858000" type="screen4x3"/>
  <p:notesSz cx="6858000" cy="9144000"/>
  <p:embeddedFontLst>
    <p:embeddedFont>
      <p:font typeface="Gill Sans MT" panose="020B0502020104020203" pitchFamily="34" charset="0"/>
      <p:regular r:id="rId28"/>
      <p:bold r:id="rId29"/>
      <p:italic r:id="rId30"/>
      <p:bold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mbria Math" panose="02040503050406030204" pitchFamily="18" charset="0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14A801-4AF4-4E4B-AA36-B20F28C4ABE5}">
  <a:tblStyle styleId="{7214A801-4AF4-4E4B-AA36-B20F28C4ABE5}" styleName="Table_0">
    <a:wholeTbl>
      <a:tcTxStyle b="off" i="off">
        <a:font>
          <a:latin typeface="Gill Sans MT"/>
          <a:ea typeface="Gill Sans MT"/>
          <a:cs typeface="Gill Sans M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8ECF4"/>
          </a:solidFill>
        </a:fill>
      </a:tcStyle>
    </a:wholeTbl>
    <a:band1H>
      <a:tcStyle>
        <a:tcBdr/>
        <a:fill>
          <a:solidFill>
            <a:srgbClr val="CFD7E7"/>
          </a:solidFill>
        </a:fill>
      </a:tcStyle>
    </a:band1H>
    <a:band1V>
      <a:tcStyle>
        <a:tcBdr/>
        <a:fill>
          <a:solidFill>
            <a:srgbClr val="CFD7E7"/>
          </a:solidFill>
        </a:fill>
      </a:tcStyle>
    </a:band1V>
    <a:la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9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345794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334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0047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Shape 18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3957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4266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1509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Shape 21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20185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Shape 21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2506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Shape 2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8000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Shape 24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75491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Shape 24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39840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Shape 25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002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544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Shape 26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80080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71572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38863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87693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12569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4611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7722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6845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3248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9232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44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Shape 15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1422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7717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1371600" y="76200"/>
            <a:ext cx="6324600" cy="1642304"/>
          </a:xfrm>
          <a:prstGeom prst="rect">
            <a:avLst/>
          </a:prstGeom>
          <a:solidFill>
            <a:srgbClr val="262626">
              <a:alpha val="619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440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Two sample tests</a:t>
            </a:r>
            <a:br>
              <a:rPr lang="en-US" sz="440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endParaRPr lang="en-US" sz="4400" b="0" i="0" u="none" strike="noStrike" cap="none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90" name="Shape 90"/>
          <p:cNvSpPr txBox="1"/>
          <p:nvPr/>
        </p:nvSpPr>
        <p:spPr>
          <a:xfrm>
            <a:off x="2819400" y="6049962"/>
            <a:ext cx="3429000" cy="808037"/>
          </a:xfrm>
          <a:prstGeom prst="rect">
            <a:avLst/>
          </a:prstGeom>
          <a:solidFill>
            <a:srgbClr val="262626">
              <a:alpha val="619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275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Geog4300/6300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275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Jerry Shannon</a:t>
            </a:r>
          </a:p>
        </p:txBody>
      </p:sp>
      <p:sp>
        <p:nvSpPr>
          <p:cNvPr id="91" name="Shape 91" descr="http://upload.wikimedia.org/wikipedia/commons/c/c4/2-Dice-Icon.svg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92" name="Shape 92" descr="http://upload.wikimedia.org/wikipedia/commons/c/c4/2-Dice-Icon.svg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93" name="Shape 93" descr="http://upload.wikimedia.org/wikipedia/commons/c/c4/2-Dice-Icon.svg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94" name="Shape 94" descr="http://www.witsendfarmdonks.com/images/KomotionRadarPairWinners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5000" y="1905000"/>
            <a:ext cx="5257799" cy="387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/>
        </p:nvSpPr>
        <p:spPr>
          <a:xfrm>
            <a:off x="228600" y="228600"/>
            <a:ext cx="7696199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If your variances are </a:t>
            </a:r>
            <a:r>
              <a:rPr lang="en-US" sz="3600" b="1" i="1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equal</a:t>
            </a: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: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578706" y="2667000"/>
            <a:ext cx="8265018" cy="191103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533400" y="1066800"/>
            <a:ext cx="8273931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You can increase your degrees of freedom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		by creating a </a:t>
            </a:r>
            <a:r>
              <a:rPr lang="en-US" sz="2800" b="1" i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pooled variance estimate</a:t>
            </a: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.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381000" y="5304430"/>
            <a:ext cx="8426331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PVE provides a single estimate of variance for both samples based on their respective standard deviations.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/>
        </p:nvSpPr>
        <p:spPr>
          <a:xfrm>
            <a:off x="228600" y="228600"/>
            <a:ext cx="7696199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If your variances are </a:t>
            </a:r>
            <a:r>
              <a:rPr lang="en-US" sz="3600" b="1" i="1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equal</a:t>
            </a: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: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533400" y="1066800"/>
            <a:ext cx="7938134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PVE is then used to calculate the standard error 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1295400" y="1905000"/>
            <a:ext cx="5970481" cy="209281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/>
        </p:nvSpPr>
        <p:spPr>
          <a:xfrm>
            <a:off x="228600" y="228600"/>
            <a:ext cx="7696199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What’s your </a:t>
            </a:r>
            <a:r>
              <a:rPr lang="en-US" sz="3600" b="1" i="1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degrees of freedom</a:t>
            </a: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?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x="228600" y="1066800"/>
            <a:ext cx="8610599" cy="353943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For </a:t>
            </a:r>
            <a:r>
              <a:rPr lang="en-US" sz="3200" b="1" i="1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unequal</a:t>
            </a:r>
            <a:r>
              <a:rPr lang="en-US" sz="3200" b="1" i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variances, it’s a complicated formula.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Usually you just let the computer figure it out.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Or you can approximate—choose the smaller of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	n</a:t>
            </a:r>
            <a:r>
              <a:rPr lang="en-US" sz="3200" baseline="-250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1</a:t>
            </a: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-1 or n</a:t>
            </a:r>
            <a:r>
              <a:rPr lang="en-US" sz="3200" baseline="-250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2</a:t>
            </a: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-1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320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For </a:t>
            </a:r>
            <a:r>
              <a:rPr lang="en-US" sz="3200" b="1" i="1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equal </a:t>
            </a: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variances, it’s simple: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	n</a:t>
            </a:r>
            <a:r>
              <a:rPr lang="en-US" sz="3200" baseline="-250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1</a:t>
            </a: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+n</a:t>
            </a:r>
            <a:r>
              <a:rPr lang="en-US" sz="3200" baseline="-250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2</a:t>
            </a: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-2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/>
        </p:nvSpPr>
        <p:spPr>
          <a:xfrm>
            <a:off x="228600" y="228600"/>
            <a:ext cx="7696199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So what’s the answer?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683525" y="1447154"/>
            <a:ext cx="7772400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Let’s assume </a:t>
            </a:r>
            <a:r>
              <a:rPr lang="en-US" sz="2800" b="1" i="1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unequal variances</a:t>
            </a: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.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Remember that </a:t>
            </a:r>
            <a:r>
              <a:rPr lang="en-US" sz="2800" dirty="0" smtClean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n=40 </a:t>
            </a: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for both groups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Shape 203"/>
              <p:cNvSpPr txBox="1"/>
              <p:nvPr/>
            </p:nvSpPr>
            <p:spPr>
              <a:xfrm>
                <a:off x="683525" y="2532546"/>
                <a:ext cx="7772400" cy="9541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-US" sz="2800" dirty="0" smtClean="0">
                    <a:solidFill>
                      <a:srgbClr val="F9F964"/>
                    </a:solidFill>
                    <a:latin typeface="Gill Sans MT"/>
                    <a:ea typeface="Gill Sans MT"/>
                    <a:cs typeface="Gill Sans MT"/>
                    <a:sym typeface="Gill Sans MT"/>
                  </a:rPr>
                  <a:t>What’s your null hypothesis?</a:t>
                </a: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sym typeface="Gill Sans MT"/>
                        </a:rPr>
                        <m:t>: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 MT"/>
                            </a:rPr>
                            <m:t>𝜇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  <m:t>𝐶𝐿𝑇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sym typeface="Gill Sans MT"/>
                        </a:rPr>
                        <m:t>=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 MT"/>
                            </a:rPr>
                            <m:t>𝜇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  <m:t>𝐴𝑇𝐿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9F964"/>
                  </a:solidFill>
                  <a:latin typeface="Gill Sans MT"/>
                  <a:ea typeface="Gill Sans MT"/>
                  <a:cs typeface="Gill Sans MT"/>
                  <a:sym typeface="Gill Sans MT"/>
                </a:endParaRPr>
              </a:p>
            </p:txBody>
          </p:sp>
        </mc:Choice>
        <mc:Fallback>
          <p:sp>
            <p:nvSpPr>
              <p:cNvPr id="7" name="Shape 2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25" y="2532546"/>
                <a:ext cx="7772400" cy="954106"/>
              </a:xfrm>
              <a:prstGeom prst="rect">
                <a:avLst/>
              </a:prstGeom>
              <a:blipFill>
                <a:blip r:embed="rId3"/>
                <a:stretch>
                  <a:fillRect l="-1569" t="-63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Shape 203"/>
              <p:cNvSpPr txBox="1"/>
              <p:nvPr/>
            </p:nvSpPr>
            <p:spPr>
              <a:xfrm>
                <a:off x="683525" y="3680879"/>
                <a:ext cx="7772400" cy="9541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-US" sz="2800" dirty="0" smtClean="0">
                    <a:solidFill>
                      <a:srgbClr val="F9F964"/>
                    </a:solidFill>
                    <a:latin typeface="Gill Sans MT"/>
                    <a:ea typeface="Gill Sans MT"/>
                    <a:cs typeface="Gill Sans MT"/>
                    <a:sym typeface="Gill Sans MT"/>
                  </a:rPr>
                  <a:t>What’s your alternate hypothesis?</a:t>
                </a: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sym typeface="Gill Sans MT"/>
                        </a:rPr>
                        <m:t>: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 MT"/>
                            </a:rPr>
                            <m:t>𝜇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  <m:t>𝐶𝐿𝑇</m:t>
                          </m:r>
                        </m:sub>
                      </m:sSub>
                      <m:r>
                        <a:rPr lang="en-US" sz="2800" i="1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Gill Sans MT"/>
                        </a:rPr>
                        <m:t>≠</m:t>
                      </m:r>
                      <m:r>
                        <a:rPr lang="en-US" sz="2800" b="0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sym typeface="Gill Sans MT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 MT"/>
                            </a:rPr>
                            <m:t>𝜇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  <m:t>𝐴𝑇𝐿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9F964"/>
                  </a:solidFill>
                  <a:latin typeface="Gill Sans MT"/>
                  <a:ea typeface="Gill Sans MT"/>
                  <a:cs typeface="Gill Sans MT"/>
                  <a:sym typeface="Gill Sans MT"/>
                </a:endParaRPr>
              </a:p>
            </p:txBody>
          </p:sp>
        </mc:Choice>
        <mc:Fallback>
          <p:sp>
            <p:nvSpPr>
              <p:cNvPr id="9" name="Shape 2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25" y="3680879"/>
                <a:ext cx="7772400" cy="954106"/>
              </a:xfrm>
              <a:prstGeom prst="rect">
                <a:avLst/>
              </a:prstGeom>
              <a:blipFill>
                <a:blip r:embed="rId4"/>
                <a:stretch>
                  <a:fillRect l="-1569" t="-70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3871609" y="5594346"/>
                <a:ext cx="50838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</m:oMath>
                </a14:m>
                <a:r>
                  <a:rPr lang="en-US" sz="3600" dirty="0" smtClean="0">
                    <a:solidFill>
                      <a:srgbClr val="F9F964"/>
                    </a:solidFill>
                  </a:rPr>
                  <a:t> = 33.5;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= </a:t>
                </a:r>
                <a:r>
                  <a:rPr lang="en-US" sz="3600" dirty="0" smtClean="0">
                    <a:solidFill>
                      <a:srgbClr val="F9F964"/>
                    </a:solidFill>
                  </a:rPr>
                  <a:t>24.9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600" dirty="0">
                        <a:solidFill>
                          <a:srgbClr val="F9F964"/>
                        </a:solidFill>
                      </a:rPr>
                      <m:t>5</m:t>
                    </m:r>
                    <m:r>
                      <m:rPr>
                        <m:nor/>
                      </m:rPr>
                      <a:rPr lang="en-US" sz="3600" b="0" i="0" dirty="0" smtClean="0">
                        <a:solidFill>
                          <a:srgbClr val="F9F964"/>
                        </a:solidFill>
                      </a:rPr>
                      <m:t>.7</m:t>
                    </m:r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;    </m:t>
                    </m:r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  <m:r>
                      <a:rPr lang="en-US" sz="360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 smtClean="0">
                    <a:solidFill>
                      <a:srgbClr val="F9F964"/>
                    </a:solidFill>
                  </a:rPr>
                  <a:t> 9.9</a:t>
                </a:r>
                <a:endParaRPr lang="en-US" sz="3600" dirty="0">
                  <a:solidFill>
                    <a:srgbClr val="F9F964"/>
                  </a:solidFill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09" y="5594346"/>
                <a:ext cx="5083892" cy="1107996"/>
              </a:xfrm>
              <a:prstGeom prst="rect">
                <a:avLst/>
              </a:prstGeom>
              <a:blipFill>
                <a:blip r:embed="rId5"/>
                <a:stretch>
                  <a:fillRect l="-120" t="-12707" r="-1199" b="-24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/>
        </p:nvSpPr>
        <p:spPr>
          <a:xfrm>
            <a:off x="228600" y="228600"/>
            <a:ext cx="7696199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So what’s the answer?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683525" y="1447154"/>
            <a:ext cx="7772400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Let’s assume </a:t>
            </a:r>
            <a:r>
              <a:rPr lang="en-US" sz="2800" b="1" i="1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unequal variances</a:t>
            </a: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.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Remember that </a:t>
            </a:r>
            <a:r>
              <a:rPr lang="en-US" sz="2800" dirty="0" smtClean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n=40 </a:t>
            </a: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for both groups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685800" y="2819400"/>
            <a:ext cx="7556812" cy="15696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What’s the test statistic for 95% confidence?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	</a:t>
            </a:r>
            <a:r>
              <a:rPr lang="en-US" sz="3200" dirty="0" err="1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df</a:t>
            </a:r>
            <a:r>
              <a:rPr lang="en-US" sz="32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 = </a:t>
            </a:r>
            <a:r>
              <a:rPr lang="en-US" sz="3200" dirty="0" smtClean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39</a:t>
            </a:r>
            <a:endParaRPr lang="en-US" sz="3200" dirty="0">
              <a:solidFill>
                <a:srgbClr val="F9F964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	t  =  </a:t>
            </a:r>
            <a:r>
              <a:rPr lang="en-US" sz="3200" dirty="0" smtClean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2.02, </a:t>
            </a:r>
            <a:r>
              <a:rPr lang="en-US" sz="32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-</a:t>
            </a:r>
            <a:r>
              <a:rPr lang="en-US" sz="3200" dirty="0" smtClean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2.02</a:t>
            </a:r>
            <a:endParaRPr lang="en-US" sz="3200" dirty="0">
              <a:solidFill>
                <a:srgbClr val="F9F964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3871609" y="5451673"/>
                <a:ext cx="50838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</m:oMath>
                </a14:m>
                <a:r>
                  <a:rPr lang="en-US" sz="3600" dirty="0" smtClean="0">
                    <a:solidFill>
                      <a:srgbClr val="F9F964"/>
                    </a:solidFill>
                  </a:rPr>
                  <a:t> = 33.5;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= </a:t>
                </a:r>
                <a:r>
                  <a:rPr lang="en-US" sz="3600" dirty="0" smtClean="0">
                    <a:solidFill>
                      <a:srgbClr val="F9F964"/>
                    </a:solidFill>
                  </a:rPr>
                  <a:t>24.9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600" dirty="0">
                        <a:solidFill>
                          <a:srgbClr val="F9F964"/>
                        </a:solidFill>
                      </a:rPr>
                      <m:t>5</m:t>
                    </m:r>
                    <m:r>
                      <m:rPr>
                        <m:nor/>
                      </m:rPr>
                      <a:rPr lang="en-US" sz="3600" b="0" i="0" dirty="0" smtClean="0">
                        <a:solidFill>
                          <a:srgbClr val="F9F964"/>
                        </a:solidFill>
                      </a:rPr>
                      <m:t>.7</m:t>
                    </m:r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;    </m:t>
                    </m:r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  <m:r>
                      <a:rPr lang="en-US" sz="360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 smtClean="0">
                    <a:solidFill>
                      <a:srgbClr val="F9F964"/>
                    </a:solidFill>
                  </a:rPr>
                  <a:t> 9.9</a:t>
                </a:r>
                <a:endParaRPr lang="en-US" sz="3600" dirty="0">
                  <a:solidFill>
                    <a:srgbClr val="F9F964"/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09" y="5451673"/>
                <a:ext cx="5083892" cy="1107996"/>
              </a:xfrm>
              <a:prstGeom prst="rect">
                <a:avLst/>
              </a:prstGeom>
              <a:blipFill>
                <a:blip r:embed="rId3"/>
                <a:stretch>
                  <a:fillRect l="-120" t="-12637" r="-1199" b="-24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/>
        </p:nvSpPr>
        <p:spPr>
          <a:xfrm>
            <a:off x="228600" y="228600"/>
            <a:ext cx="7696199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So what’s the answer?</a:t>
            </a:r>
          </a:p>
        </p:txBody>
      </p:sp>
      <p:sp>
        <p:nvSpPr>
          <p:cNvPr id="222" name="Shape 222"/>
          <p:cNvSpPr txBox="1"/>
          <p:nvPr/>
        </p:nvSpPr>
        <p:spPr>
          <a:xfrm>
            <a:off x="683525" y="1447154"/>
            <a:ext cx="7772400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Let’s assume </a:t>
            </a:r>
            <a:r>
              <a:rPr lang="en-US" sz="2800" b="1" i="1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unequal variances</a:t>
            </a: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.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Remember that </a:t>
            </a:r>
            <a:r>
              <a:rPr lang="en-US" sz="2800" dirty="0" smtClean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n=40 </a:t>
            </a: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for both groups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381000" y="2841905"/>
            <a:ext cx="7772400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i="1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Standard variance estimate: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69225" y="3429000"/>
                <a:ext cx="8001000" cy="16394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3200" b="0" i="1" baseline="-25000" smtClean="0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  <m:r>
                            <a:rPr lang="en-US" sz="3200" i="1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3200" b="0" i="1" baseline="-25000" smtClean="0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F9F964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rgbClr val="F9F964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rgbClr val="F9F964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rgbClr val="F9F964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F9F964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F9F964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rgbClr val="F9F964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lang="en-US" sz="3200" b="0" i="1" smtClean="0">
                          <a:solidFill>
                            <a:srgbClr val="F9F964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i="1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5.7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4</m:t>
                              </m:r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den>
                          </m:f>
                          <m:r>
                            <a:rPr lang="en-US" sz="3200" i="1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9.9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4</m:t>
                              </m:r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den>
                          </m:f>
                        </m:e>
                      </m:rad>
                      <m:r>
                        <a:rPr lang="en-US" sz="3200" b="0" i="0" smtClean="0">
                          <a:solidFill>
                            <a:srgbClr val="F9F964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3200" b="1" i="0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𝟏</m:t>
                      </m:r>
                      <m:r>
                        <a:rPr lang="en-US" sz="3200" b="1" i="0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.</m:t>
                      </m:r>
                      <m:r>
                        <a:rPr lang="en-US" sz="3200" b="1" i="0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𝟖</m:t>
                      </m:r>
                    </m:oMath>
                  </m:oMathPara>
                </a14:m>
                <a:endParaRPr lang="en-US" sz="3200" b="1" i="1" dirty="0" smtClean="0">
                  <a:solidFill>
                    <a:srgbClr val="F9F964"/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25" y="3429000"/>
                <a:ext cx="8001000" cy="16394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3787302" y="5594346"/>
                <a:ext cx="50838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</m:oMath>
                </a14:m>
                <a:r>
                  <a:rPr lang="en-US" sz="3600" dirty="0" smtClean="0">
                    <a:solidFill>
                      <a:srgbClr val="F9F964"/>
                    </a:solidFill>
                  </a:rPr>
                  <a:t> = 33.5;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= </a:t>
                </a:r>
                <a:r>
                  <a:rPr lang="en-US" sz="3600" dirty="0" smtClean="0">
                    <a:solidFill>
                      <a:srgbClr val="F9F964"/>
                    </a:solidFill>
                  </a:rPr>
                  <a:t>24.9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600" dirty="0">
                        <a:solidFill>
                          <a:srgbClr val="F9F964"/>
                        </a:solidFill>
                      </a:rPr>
                      <m:t>5</m:t>
                    </m:r>
                    <m:r>
                      <m:rPr>
                        <m:nor/>
                      </m:rPr>
                      <a:rPr lang="en-US" sz="3600" b="0" i="0" dirty="0" smtClean="0">
                        <a:solidFill>
                          <a:srgbClr val="F9F964"/>
                        </a:solidFill>
                      </a:rPr>
                      <m:t>.7</m:t>
                    </m:r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;    </m:t>
                    </m:r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  <m:r>
                      <a:rPr lang="en-US" sz="360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 smtClean="0">
                    <a:solidFill>
                      <a:srgbClr val="F9F964"/>
                    </a:solidFill>
                  </a:rPr>
                  <a:t> 9.9</a:t>
                </a:r>
                <a:endParaRPr lang="en-US" sz="3600" dirty="0">
                  <a:solidFill>
                    <a:srgbClr val="F9F964"/>
                  </a:solidFill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302" y="5594346"/>
                <a:ext cx="5083892" cy="1107996"/>
              </a:xfrm>
              <a:prstGeom prst="rect">
                <a:avLst/>
              </a:prstGeom>
              <a:blipFill>
                <a:blip r:embed="rId4"/>
                <a:stretch>
                  <a:fillRect l="-120" t="-12707" r="-1199" b="-24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/>
        </p:nvSpPr>
        <p:spPr>
          <a:xfrm>
            <a:off x="228600" y="228600"/>
            <a:ext cx="7696199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So what’s the answer?</a:t>
            </a:r>
          </a:p>
        </p:txBody>
      </p:sp>
      <p:sp>
        <p:nvSpPr>
          <p:cNvPr id="232" name="Shape 232"/>
          <p:cNvSpPr txBox="1"/>
          <p:nvPr/>
        </p:nvSpPr>
        <p:spPr>
          <a:xfrm>
            <a:off x="683525" y="1447154"/>
            <a:ext cx="7772400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Let’s assume </a:t>
            </a:r>
            <a:r>
              <a:rPr lang="en-US" sz="2800" b="1" i="1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unequal variances</a:t>
            </a:r>
            <a:r>
              <a:rPr lang="en-US" sz="280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.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Remember that n=50 for both groups</a:t>
            </a:r>
          </a:p>
        </p:txBody>
      </p:sp>
      <p:sp>
        <p:nvSpPr>
          <p:cNvPr id="234" name="Shape 234"/>
          <p:cNvSpPr txBox="1"/>
          <p:nvPr/>
        </p:nvSpPr>
        <p:spPr>
          <a:xfrm>
            <a:off x="785927" y="4234680"/>
            <a:ext cx="6581545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Can we reject the null hypothesis?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					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2045378" y="4564268"/>
            <a:ext cx="1650600" cy="120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b="1" i="1" dirty="0" smtClean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Yes!</a:t>
            </a:r>
            <a:endParaRPr lang="en-US" sz="3600" b="1" i="1" dirty="0">
              <a:solidFill>
                <a:srgbClr val="F9F964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683525" y="2743200"/>
                <a:ext cx="8001000" cy="1161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9F964"/>
                          </a:solidFill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sz="3200" b="0" i="1" smtClean="0">
                          <a:solidFill>
                            <a:srgbClr val="F9F964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3200" b="1" i="1" dirty="0">
                              <a:solidFill>
                                <a:srgbClr val="F9F964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3200" i="1" baseline="-25000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3200" i="1" baseline="-25000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3200" b="0" i="1" smtClean="0">
                          <a:solidFill>
                            <a:srgbClr val="F9F964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33.5</m:t>
                          </m:r>
                          <m: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24.9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1.8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rgbClr val="F9F964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3200" b="1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𝟒</m:t>
                      </m:r>
                      <m:r>
                        <a:rPr lang="en-US" sz="3200" b="1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.</m:t>
                      </m:r>
                      <m:r>
                        <a:rPr lang="en-US" sz="3200" b="1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𝟕𝟕</m:t>
                      </m:r>
                    </m:oMath>
                  </m:oMathPara>
                </a14:m>
                <a:endParaRPr lang="en-US" sz="3200" b="1" i="1" dirty="0" smtClean="0">
                  <a:solidFill>
                    <a:srgbClr val="F9F964"/>
                  </a:solidFill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25" y="2743200"/>
                <a:ext cx="8001000" cy="1161921"/>
              </a:xfrm>
              <a:prstGeom prst="rect">
                <a:avLst/>
              </a:prstGeom>
              <a:blipFill>
                <a:blip r:embed="rId3"/>
                <a:stretch>
                  <a:fillRect b="-3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3845668" y="5435009"/>
                <a:ext cx="50838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</m:oMath>
                </a14:m>
                <a:r>
                  <a:rPr lang="en-US" sz="3600" dirty="0" smtClean="0">
                    <a:solidFill>
                      <a:srgbClr val="F9F964"/>
                    </a:solidFill>
                  </a:rPr>
                  <a:t> = 33.5;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= </a:t>
                </a:r>
                <a:r>
                  <a:rPr lang="en-US" sz="3600" dirty="0" smtClean="0">
                    <a:solidFill>
                      <a:srgbClr val="F9F964"/>
                    </a:solidFill>
                  </a:rPr>
                  <a:t>24.9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600" dirty="0">
                        <a:solidFill>
                          <a:srgbClr val="F9F964"/>
                        </a:solidFill>
                      </a:rPr>
                      <m:t>5</m:t>
                    </m:r>
                    <m:r>
                      <m:rPr>
                        <m:nor/>
                      </m:rPr>
                      <a:rPr lang="en-US" sz="3600" b="0" i="0" dirty="0" smtClean="0">
                        <a:solidFill>
                          <a:srgbClr val="F9F964"/>
                        </a:solidFill>
                      </a:rPr>
                      <m:t>.7</m:t>
                    </m:r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;    </m:t>
                    </m:r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  <m:r>
                      <a:rPr lang="en-US" sz="360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 smtClean="0">
                    <a:solidFill>
                      <a:srgbClr val="F9F964"/>
                    </a:solidFill>
                  </a:rPr>
                  <a:t> 9.9</a:t>
                </a:r>
                <a:endParaRPr lang="en-US" sz="3600" dirty="0">
                  <a:solidFill>
                    <a:srgbClr val="F9F964"/>
                  </a:solidFill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668" y="5435009"/>
                <a:ext cx="5083892" cy="1107996"/>
              </a:xfrm>
              <a:prstGeom prst="rect">
                <a:avLst/>
              </a:prstGeom>
              <a:blipFill>
                <a:blip r:embed="rId4"/>
                <a:stretch>
                  <a:fillRect l="-120" t="-12707" r="-1079" b="-24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/>
        </p:nvSpPr>
        <p:spPr>
          <a:xfrm>
            <a:off x="228598" y="228600"/>
            <a:ext cx="8455924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What if the variance is considered </a:t>
            </a:r>
            <a:r>
              <a:rPr lang="en-US" sz="3600" b="1" i="1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equal</a:t>
            </a:r>
            <a:r>
              <a:rPr lang="en-US" sz="36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?</a:t>
            </a:r>
          </a:p>
        </p:txBody>
      </p:sp>
      <p:sp>
        <p:nvSpPr>
          <p:cNvPr id="243" name="Shape 243"/>
          <p:cNvSpPr txBox="1"/>
          <p:nvPr/>
        </p:nvSpPr>
        <p:spPr>
          <a:xfrm>
            <a:off x="914400" y="962138"/>
            <a:ext cx="7349512" cy="267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Null and alternative hypotheses remain the same.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dirty="0">
              <a:solidFill>
                <a:srgbClr val="F9F964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Degrees of freedom go </a:t>
            </a:r>
            <a:r>
              <a:rPr lang="en-US" sz="2800" b="1" i="1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up</a:t>
            </a: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	</a:t>
            </a:r>
            <a:r>
              <a:rPr lang="en-US" sz="2800" dirty="0" smtClean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40 </a:t>
            </a: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+ </a:t>
            </a:r>
            <a:r>
              <a:rPr lang="en-US" sz="2800" dirty="0" smtClean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40 </a:t>
            </a: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– 2 = </a:t>
            </a:r>
            <a:r>
              <a:rPr lang="en-US" sz="2800" dirty="0" smtClean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78</a:t>
            </a:r>
            <a:endParaRPr lang="en-US" sz="2800" dirty="0">
              <a:solidFill>
                <a:srgbClr val="F9F964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dirty="0">
              <a:solidFill>
                <a:srgbClr val="F9F964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The t value for 95% confidence is 1.99 or -1.99.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3845668" y="5435009"/>
                <a:ext cx="50838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</m:oMath>
                </a14:m>
                <a:r>
                  <a:rPr lang="en-US" sz="3600" dirty="0" smtClean="0">
                    <a:solidFill>
                      <a:srgbClr val="F9F964"/>
                    </a:solidFill>
                  </a:rPr>
                  <a:t> = 33.5;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= </a:t>
                </a:r>
                <a:r>
                  <a:rPr lang="en-US" sz="3600" dirty="0" smtClean="0">
                    <a:solidFill>
                      <a:srgbClr val="F9F964"/>
                    </a:solidFill>
                  </a:rPr>
                  <a:t>24.9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600" dirty="0">
                        <a:solidFill>
                          <a:srgbClr val="F9F964"/>
                        </a:solidFill>
                      </a:rPr>
                      <m:t>5</m:t>
                    </m:r>
                    <m:r>
                      <m:rPr>
                        <m:nor/>
                      </m:rPr>
                      <a:rPr lang="en-US" sz="3600" b="0" i="0" dirty="0" smtClean="0">
                        <a:solidFill>
                          <a:srgbClr val="F9F964"/>
                        </a:solidFill>
                      </a:rPr>
                      <m:t>.7</m:t>
                    </m:r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;    </m:t>
                    </m:r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  <m:r>
                      <a:rPr lang="en-US" sz="360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 smtClean="0">
                    <a:solidFill>
                      <a:srgbClr val="F9F964"/>
                    </a:solidFill>
                  </a:rPr>
                  <a:t> 9.9</a:t>
                </a:r>
                <a:endParaRPr lang="en-US" sz="3600" dirty="0">
                  <a:solidFill>
                    <a:srgbClr val="F9F964"/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668" y="5435009"/>
                <a:ext cx="5083892" cy="1107996"/>
              </a:xfrm>
              <a:prstGeom prst="rect">
                <a:avLst/>
              </a:prstGeom>
              <a:blipFill>
                <a:blip r:embed="rId3"/>
                <a:stretch>
                  <a:fillRect l="-120" t="-12707" r="-1079" b="-24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/>
        </p:nvSpPr>
        <p:spPr>
          <a:xfrm>
            <a:off x="228598" y="228600"/>
            <a:ext cx="8455924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What if the variance is considered </a:t>
            </a:r>
            <a:r>
              <a:rPr lang="en-US" sz="3600" b="1" i="1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equal</a:t>
            </a:r>
            <a:r>
              <a:rPr lang="en-US" sz="36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73412" y="5493375"/>
                <a:ext cx="50838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</m:oMath>
                </a14:m>
                <a:r>
                  <a:rPr lang="en-US" sz="3600" dirty="0" smtClean="0">
                    <a:solidFill>
                      <a:srgbClr val="FFFF00"/>
                    </a:solidFill>
                  </a:rPr>
                  <a:t> = 33.5;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FFF00"/>
                    </a:solidFill>
                  </a:rPr>
                  <a:t> = </a:t>
                </a:r>
                <a:r>
                  <a:rPr lang="en-US" sz="3600" dirty="0" smtClean="0">
                    <a:solidFill>
                      <a:srgbClr val="FFFF00"/>
                    </a:solidFill>
                  </a:rPr>
                  <a:t>24.9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  <m:r>
                      <a:rPr lang="en-US" sz="3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600" dirty="0">
                        <a:solidFill>
                          <a:srgbClr val="FFFF00"/>
                        </a:solidFill>
                      </a:rPr>
                      <m:t>5</m:t>
                    </m:r>
                    <m:r>
                      <m:rPr>
                        <m:nor/>
                      </m:rPr>
                      <a:rPr lang="en-US" sz="3600" b="0" i="0" dirty="0" smtClean="0">
                        <a:solidFill>
                          <a:srgbClr val="FFFF00"/>
                        </a:solidFill>
                      </a:rPr>
                      <m:t>.7</m:t>
                    </m:r>
                    <m:r>
                      <a:rPr lang="en-US" sz="3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;    </m:t>
                    </m:r>
                    <m:sSub>
                      <m:sSubPr>
                        <m:ctrlP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  <m:r>
                      <a:rPr lang="en-US" sz="360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 smtClean="0">
                    <a:solidFill>
                      <a:srgbClr val="FFFF00"/>
                    </a:solidFill>
                  </a:rPr>
                  <a:t> 9.9</a:t>
                </a:r>
                <a:endParaRPr lang="en-US" sz="36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12" y="5493375"/>
                <a:ext cx="5083892" cy="1107996"/>
              </a:xfrm>
              <a:prstGeom prst="rect">
                <a:avLst/>
              </a:prstGeom>
              <a:blipFill>
                <a:blip r:embed="rId3"/>
                <a:stretch>
                  <a:fillRect l="-240" t="-12637" r="-1079" b="-24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9505" y="1066800"/>
                <a:ext cx="8361329" cy="4345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𝑃𝑉𝐸</m:t>
                      </m:r>
                      <m:r>
                        <a:rPr lang="en-US" sz="4000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4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4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4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4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4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40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4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40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4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40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4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0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4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40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40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40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−2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4000" dirty="0" smtClean="0">
                  <a:solidFill>
                    <a:srgbClr val="FFFF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rgbClr val="FFFF00"/>
                          </a:solidFill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4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4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4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5.7</m:t>
                                  </m:r>
                                </m:e>
                                <m:sup>
                                  <m:r>
                                    <a:rPr lang="en-US" sz="40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4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  <m:r>
                                    <a:rPr lang="en-US" sz="40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40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4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9.9</m:t>
                                  </m:r>
                                </m:e>
                                <m:sup>
                                  <m:r>
                                    <a:rPr lang="en-US" sz="40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4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  <m:r>
                                    <a:rPr lang="en-US" sz="40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4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40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0</m:t>
                              </m:r>
                              <m:r>
                                <a:rPr lang="en-US" sz="40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4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40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0</m:t>
                              </m:r>
                              <m:r>
                                <a:rPr lang="en-US" sz="40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−2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4000" i="1" dirty="0" smtClean="0">
                  <a:solidFill>
                    <a:srgbClr val="FFFF00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rgbClr val="FFFF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𝟔𝟓</m:t>
                      </m:r>
                      <m:r>
                        <a:rPr lang="en-US" sz="4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𝟐𝟓</m:t>
                      </m:r>
                    </m:oMath>
                  </m:oMathPara>
                </a14:m>
                <a:endParaRPr lang="en-US" sz="4000" b="1" i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05" y="1066800"/>
                <a:ext cx="8361329" cy="434529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/>
        </p:nvSpPr>
        <p:spPr>
          <a:xfrm>
            <a:off x="228598" y="228600"/>
            <a:ext cx="8455924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What if the variance is considered </a:t>
            </a:r>
            <a:r>
              <a:rPr lang="en-US" sz="3600" b="1" i="1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equal</a:t>
            </a:r>
            <a:r>
              <a:rPr lang="en-US" sz="36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295400" y="1066800"/>
                <a:ext cx="6195414" cy="41477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4400" i="1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44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4400" b="0" i="1" smtClean="0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4400" b="0" i="1" baseline="-25000" smtClean="0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  <m:r>
                            <a:rPr lang="en-US" sz="4400" i="1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44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4400" i="1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4400" b="0" i="1" baseline="-25000" smtClean="0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rgbClr val="F9F964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4400" b="0" i="1" smtClean="0">
                          <a:solidFill>
                            <a:srgbClr val="F9F964"/>
                          </a:solidFill>
                          <a:latin typeface="Cambria Math"/>
                          <a:ea typeface="Cambria Math"/>
                        </a:rPr>
                        <m:t>𝑃𝑉𝐸</m:t>
                      </m:r>
                      <m:rad>
                        <m:radPr>
                          <m:degHide m:val="on"/>
                          <m:ctrlPr>
                            <a:rPr lang="en-US" sz="44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44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4400" b="0" i="1" smtClean="0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4400" b="0" i="1" smtClean="0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4400" b="0" i="1" smtClean="0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44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4400" b="0" i="1" smtClean="0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44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sz="4400" dirty="0" smtClean="0">
                  <a:solidFill>
                    <a:srgbClr val="F9F964"/>
                  </a:solidFill>
                </a:endParaRPr>
              </a:p>
              <a:p>
                <a:r>
                  <a:rPr lang="en-US" sz="4400" dirty="0" smtClean="0">
                    <a:solidFill>
                      <a:srgbClr val="F9F964"/>
                    </a:solidFill>
                    <a:ea typeface="Cambria Math"/>
                  </a:rPr>
                  <a:t>            </a:t>
                </a:r>
                <a14:m>
                  <m:oMath xmlns:m="http://schemas.openxmlformats.org/officeDocument/2006/math">
                    <m:r>
                      <a:rPr lang="en-US" sz="4400" i="1" smtClean="0">
                        <a:solidFill>
                          <a:srgbClr val="F9F964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44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  <a:ea typeface="Cambria Math"/>
                      </a:rPr>
                      <m:t>65.25</m:t>
                    </m:r>
                    <m:rad>
                      <m:radPr>
                        <m:degHide m:val="on"/>
                        <m:ctrlPr>
                          <a:rPr lang="en-US" sz="44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44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sz="4400" i="1">
                                <a:solidFill>
                                  <a:srgbClr val="F9F964"/>
                                </a:solidFill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4400" b="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4</m:t>
                            </m:r>
                            <m:r>
                              <a:rPr lang="en-US" sz="4400" b="0" i="1" smtClean="0">
                                <a:solidFill>
                                  <a:srgbClr val="F9F964"/>
                                </a:solidFill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den>
                        </m:f>
                        <m:r>
                          <a:rPr lang="en-US" sz="4400" i="1">
                            <a:solidFill>
                              <a:srgbClr val="F9F964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sz="44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sz="4400" i="1">
                                <a:solidFill>
                                  <a:srgbClr val="F9F964"/>
                                </a:solidFill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4400" b="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4</m:t>
                            </m:r>
                            <m:r>
                              <a:rPr lang="en-US" sz="4400" b="0" i="1" smtClean="0">
                                <a:solidFill>
                                  <a:srgbClr val="F9F964"/>
                                </a:solidFill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den>
                        </m:f>
                      </m:e>
                    </m:rad>
                  </m:oMath>
                </a14:m>
                <a:endParaRPr lang="en-US" sz="4400" dirty="0" smtClean="0">
                  <a:solidFill>
                    <a:srgbClr val="F9F964"/>
                  </a:solidFill>
                </a:endParaRPr>
              </a:p>
              <a:p>
                <a:r>
                  <a:rPr lang="en-US" sz="4400" dirty="0">
                    <a:solidFill>
                      <a:srgbClr val="F9F964"/>
                    </a:solidFill>
                  </a:rPr>
                  <a:t>	</a:t>
                </a:r>
                <a:r>
                  <a:rPr lang="en-US" sz="4400" dirty="0" smtClean="0">
                    <a:solidFill>
                      <a:srgbClr val="F9F964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4400" i="1">
                        <a:solidFill>
                          <a:srgbClr val="F9F964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4400" b="1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  <a:ea typeface="Cambria Math"/>
                      </a:rPr>
                      <m:t>𝟏</m:t>
                    </m:r>
                    <m:r>
                      <a:rPr lang="en-US" sz="4400" b="1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  <a:ea typeface="Cambria Math"/>
                      </a:rPr>
                      <m:t>.</m:t>
                    </m:r>
                    <m:r>
                      <a:rPr lang="en-US" sz="4400" b="1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  <a:ea typeface="Cambria Math"/>
                      </a:rPr>
                      <m:t>𝟔𝟑</m:t>
                    </m:r>
                  </m:oMath>
                </a14:m>
                <a:endParaRPr lang="en-US" sz="4400" b="1" dirty="0">
                  <a:solidFill>
                    <a:srgbClr val="F9F964"/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1066800"/>
                <a:ext cx="6195414" cy="41477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473412" y="5493375"/>
                <a:ext cx="50838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</m:oMath>
                </a14:m>
                <a:r>
                  <a:rPr lang="en-US" sz="3600" dirty="0" smtClean="0">
                    <a:solidFill>
                      <a:srgbClr val="F9F964"/>
                    </a:solidFill>
                  </a:rPr>
                  <a:t> = 33.5;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= </a:t>
                </a:r>
                <a:r>
                  <a:rPr lang="en-US" sz="3600" dirty="0" smtClean="0">
                    <a:solidFill>
                      <a:srgbClr val="F9F964"/>
                    </a:solidFill>
                  </a:rPr>
                  <a:t>24.9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600" dirty="0">
                        <a:solidFill>
                          <a:srgbClr val="F9F964"/>
                        </a:solidFill>
                      </a:rPr>
                      <m:t>5</m:t>
                    </m:r>
                    <m:r>
                      <m:rPr>
                        <m:nor/>
                      </m:rPr>
                      <a:rPr lang="en-US" sz="3600" b="0" i="0" dirty="0" smtClean="0">
                        <a:solidFill>
                          <a:srgbClr val="F9F964"/>
                        </a:solidFill>
                      </a:rPr>
                      <m:t>.7</m:t>
                    </m:r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;    </m:t>
                    </m:r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  <m:r>
                      <a:rPr lang="en-US" sz="360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 smtClean="0">
                    <a:solidFill>
                      <a:srgbClr val="F9F964"/>
                    </a:solidFill>
                  </a:rPr>
                  <a:t> 9.9</a:t>
                </a:r>
                <a:endParaRPr lang="en-US" sz="3600" dirty="0">
                  <a:solidFill>
                    <a:srgbClr val="F9F964"/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12" y="5493375"/>
                <a:ext cx="5083892" cy="1107996"/>
              </a:xfrm>
              <a:prstGeom prst="rect">
                <a:avLst/>
              </a:prstGeom>
              <a:blipFill>
                <a:blip r:embed="rId4"/>
                <a:stretch>
                  <a:fillRect l="-240" t="-12637" r="-1079" b="-24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 descr="http://upload.wikimedia.org/wikipedia/commons/c/c4/2-Dice-Icon.svg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01" name="Shape 101" descr="http://upload.wikimedia.org/wikipedia/commons/c/c4/2-Dice-Icon.svg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02" name="Shape 102" descr="http://upload.wikimedia.org/wikipedia/commons/c/c4/2-Dice-Icon.svg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Gill Sans MT"/>
              <a:buNone/>
            </a:pPr>
            <a:endParaRPr sz="4400" b="0" i="0" u="none" strike="noStrike" cap="none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graphicFrame>
        <p:nvGraphicFramePr>
          <p:cNvPr id="104" name="Shape 104"/>
          <p:cNvGraphicFramePr/>
          <p:nvPr/>
        </p:nvGraphicFramePr>
        <p:xfrm>
          <a:off x="457200" y="1371600"/>
          <a:ext cx="8194700" cy="4043495"/>
        </p:xfrm>
        <a:graphic>
          <a:graphicData uri="http://schemas.openxmlformats.org/drawingml/2006/table">
            <a:tbl>
              <a:tblPr firstRow="1" bandRow="1">
                <a:noFill/>
                <a:tableStyleId>{7214A801-4AF4-4E4B-AA36-B20F28C4ABE5}</a:tableStyleId>
              </a:tblPr>
              <a:tblGrid>
                <a:gridCol w="409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/>
                        <a:t>Variablesc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Tests; test statistics; SE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Continuous; one sample: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 known and n &gt; 30 OR data is a proportion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One-sample z-test; Z;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SE =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/sqrt(n); OR Diff. of proportions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Continuous; one sample: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 unknown or n &lt; 30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One-sample t-test; t; SE = s/sqrt(n-1)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Continuous; two samples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Student’s t-test for difference of means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A5A5A5"/>
                          </a:solidFill>
                        </a:rPr>
                        <a:t>Continuous; paired samples 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A5A5A5"/>
                          </a:solidFill>
                        </a:rPr>
                        <a:t>Paired t-test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5A5A5"/>
                        </a:buClr>
                        <a:buSzPct val="25000"/>
                        <a:buFont typeface="Gill Sans MT"/>
                        <a:buNone/>
                      </a:pPr>
                      <a:r>
                        <a:rPr lang="en-US" sz="1800">
                          <a:solidFill>
                            <a:srgbClr val="A5A5A5"/>
                          </a:solidFill>
                        </a:rPr>
                        <a:t>Continuous; more than two samples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5A5A5"/>
                        </a:buClr>
                        <a:buSzPct val="25000"/>
                        <a:buFont typeface="Gill Sans MT"/>
                        <a:buNone/>
                      </a:pPr>
                      <a:r>
                        <a:rPr lang="en-US" sz="1800">
                          <a:solidFill>
                            <a:srgbClr val="A5A5A5"/>
                          </a:solidFill>
                        </a:rPr>
                        <a:t>ANOVA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A5A5A5"/>
                          </a:solidFill>
                        </a:rPr>
                        <a:t>Discrete; two variables; counts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A5A5A5"/>
                          </a:solidFill>
                        </a:rPr>
                        <a:t>Chi-square, goodness of fit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A5A5A5"/>
                          </a:solidFill>
                        </a:rPr>
                        <a:t>Continuous; two or more variables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A5A5A5"/>
                          </a:solidFill>
                        </a:rPr>
                        <a:t>Regression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5" name="Shape 105"/>
          <p:cNvSpPr/>
          <p:nvPr/>
        </p:nvSpPr>
        <p:spPr>
          <a:xfrm>
            <a:off x="457200" y="3048000"/>
            <a:ext cx="8229600" cy="60959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cxnSp>
        <p:nvCxnSpPr>
          <p:cNvPr id="106" name="Shape 106"/>
          <p:cNvCxnSpPr/>
          <p:nvPr/>
        </p:nvCxnSpPr>
        <p:spPr>
          <a:xfrm rot="10800000">
            <a:off x="4343400" y="3733800"/>
            <a:ext cx="1600199" cy="19049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107" name="Shape 107"/>
          <p:cNvSpPr txBox="1"/>
          <p:nvPr/>
        </p:nvSpPr>
        <p:spPr>
          <a:xfrm>
            <a:off x="5791200" y="5791200"/>
            <a:ext cx="2970179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You are 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/>
        </p:nvSpPr>
        <p:spPr>
          <a:xfrm>
            <a:off x="228598" y="228600"/>
            <a:ext cx="8455924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What if the variance is considered </a:t>
            </a:r>
            <a:r>
              <a:rPr lang="en-US" sz="3600" b="1" i="1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equal</a:t>
            </a: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?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650541" y="3439207"/>
            <a:ext cx="8273162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In this case, the null hypothesis is STILL rejected</a:t>
            </a:r>
            <a:r>
              <a:rPr lang="en-US" sz="32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32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Unequal variances: t = 4.77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Equal variances: t = 5.27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50542" y="1143000"/>
                <a:ext cx="8001000" cy="1295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FFFF66"/>
                          </a:solidFill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sz="3600" b="0" i="1" smtClean="0">
                          <a:solidFill>
                            <a:srgbClr val="FFFF6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i="1">
                              <a:solidFill>
                                <a:srgbClr val="FFFF66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3600" b="1" i="1" dirty="0">
                              <a:solidFill>
                                <a:srgbClr val="FFFF66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3600" i="1" baseline="-25000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3600" i="1" baseline="-25000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3600" b="0" i="1" smtClean="0">
                          <a:solidFill>
                            <a:srgbClr val="FFFF6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33.5</m:t>
                          </m:r>
                          <m: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24.9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1.63</m:t>
                          </m:r>
                        </m:den>
                      </m:f>
                      <m:r>
                        <a:rPr lang="en-US" sz="3600" b="0" i="1" smtClean="0">
                          <a:solidFill>
                            <a:srgbClr val="FFFF6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rgbClr val="FFFF66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𝟓</m:t>
                      </m:r>
                      <m:r>
                        <a:rPr lang="en-US" sz="3600" b="1" i="1" smtClean="0">
                          <a:solidFill>
                            <a:srgbClr val="FFFF66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.</m:t>
                      </m:r>
                      <m:r>
                        <a:rPr lang="en-US" sz="3600" b="1" i="1" smtClean="0">
                          <a:solidFill>
                            <a:srgbClr val="FFFF66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𝟐𝟕</m:t>
                      </m:r>
                    </m:oMath>
                  </m:oMathPara>
                </a14:m>
                <a:endParaRPr lang="en-US" sz="3600" b="1" i="1" dirty="0" smtClean="0">
                  <a:solidFill>
                    <a:srgbClr val="FFFF66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42" y="1143000"/>
                <a:ext cx="8001000" cy="1295739"/>
              </a:xfrm>
              <a:prstGeom prst="rect">
                <a:avLst/>
              </a:prstGeom>
              <a:blipFill rotWithShape="0"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/>
        </p:nvSpPr>
        <p:spPr>
          <a:xfrm>
            <a:off x="228597" y="228600"/>
            <a:ext cx="8967283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You can also test </a:t>
            </a:r>
            <a:r>
              <a:rPr lang="en-US" sz="3600" b="1" i="1" dirty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difference of proportions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Three equations are needed:</a:t>
            </a:r>
          </a:p>
        </p:txBody>
      </p:sp>
      <p:sp>
        <p:nvSpPr>
          <p:cNvPr id="284" name="Shape 284"/>
          <p:cNvSpPr/>
          <p:nvPr/>
        </p:nvSpPr>
        <p:spPr>
          <a:xfrm>
            <a:off x="990600" y="1428929"/>
            <a:ext cx="5943599" cy="106099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3691" t="-4021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285" name="Shape 285"/>
          <p:cNvSpPr/>
          <p:nvPr/>
        </p:nvSpPr>
        <p:spPr>
          <a:xfrm>
            <a:off x="990600" y="2590800"/>
            <a:ext cx="6858671" cy="134498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3199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286" name="Shape 286"/>
          <p:cNvSpPr/>
          <p:nvPr/>
        </p:nvSpPr>
        <p:spPr>
          <a:xfrm>
            <a:off x="990600" y="3985453"/>
            <a:ext cx="3875932" cy="104374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5668" t="-1169" b="-1752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609600" y="5105400"/>
            <a:ext cx="8229600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In a recent survey, 63% of Georgia students (n=64) said they drank coffee everyday. 71% of GA Tech students said the same (n=76). Are these numbers different?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/>
        </p:nvSpPr>
        <p:spPr>
          <a:xfrm>
            <a:off x="1112045" y="1658681"/>
            <a:ext cx="3875932" cy="104374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5668" t="-1169" b="-1752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259557" y="119063"/>
            <a:ext cx="8229600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In a recent survey, 63% of Georgia students (n=64) said they drank coffee everyday. 71% of GA Tech students said the same (n=76). Are these numbers different?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1240417" y="2857051"/>
                <a:ext cx="6752169" cy="29367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00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4000" b="0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40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64∗0.63</m:t>
                              </m:r>
                            </m:e>
                          </m:d>
                          <m:r>
                            <a:rPr lang="en-US" sz="40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+(76∗0.71)</m:t>
                          </m:r>
                        </m:num>
                        <m:den>
                          <m:r>
                            <a:rPr lang="en-US" sz="40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(64+76)</m:t>
                          </m:r>
                        </m:den>
                      </m:f>
                    </m:oMath>
                  </m:oMathPara>
                </a14:m>
                <a:endParaRPr lang="en-US" sz="4000" dirty="0" smtClean="0">
                  <a:solidFill>
                    <a:srgbClr val="F9F964"/>
                  </a:solidFill>
                </a:endParaRPr>
              </a:p>
              <a:p>
                <a:pPr/>
                <a:endParaRPr lang="en-US" sz="4000" dirty="0" smtClean="0">
                  <a:solidFill>
                    <a:srgbClr val="F9F964"/>
                  </a:solidFill>
                </a:endParaRPr>
              </a:p>
              <a:p>
                <a:pPr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40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4000" i="1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40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94.28</m:t>
                        </m:r>
                      </m:num>
                      <m:den>
                        <m:r>
                          <a:rPr lang="en-US" sz="40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140</m:t>
                        </m:r>
                      </m:den>
                    </m:f>
                    <m:r>
                      <a:rPr lang="en-US" sz="40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=0.67</m:t>
                    </m:r>
                  </m:oMath>
                </a14:m>
                <a:r>
                  <a:rPr lang="en-US" sz="4000" dirty="0" smtClean="0">
                    <a:solidFill>
                      <a:srgbClr val="F9F964"/>
                    </a:solidFill>
                  </a:rPr>
                  <a:t> </a:t>
                </a:r>
                <a:endParaRPr lang="en-US" sz="4000" dirty="0">
                  <a:solidFill>
                    <a:srgbClr val="F9F964"/>
                  </a:solidFill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417" y="2857051"/>
                <a:ext cx="6752169" cy="29367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95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/>
        </p:nvSpPr>
        <p:spPr>
          <a:xfrm>
            <a:off x="259557" y="119063"/>
            <a:ext cx="8229600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In a recent survey, 63% of Georgia students (n=64) said they drank coffee everyday. 71% of GA Tech students said the same (n=76). Are these numbers different?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350044" y="2857051"/>
                <a:ext cx="8072437" cy="22270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3200" b="0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0.67∗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1−0.67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∗ </m:t>
                          </m:r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(64+76)</m:t>
                              </m:r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(64∗76)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4000" dirty="0" smtClean="0">
                  <a:solidFill>
                    <a:srgbClr val="F9F964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i="1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3600" i="1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3600" i="1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600" i="1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0.67∗</m:t>
                          </m:r>
                          <m:r>
                            <a:rPr lang="en-US" sz="36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0.33</m:t>
                          </m:r>
                          <m:r>
                            <a:rPr lang="en-US" sz="3600" i="1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36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0.029</m:t>
                          </m:r>
                        </m:e>
                      </m:rad>
                      <m:r>
                        <a:rPr lang="en-US" sz="3600" b="0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</a:rPr>
                        <m:t>=0.08</m:t>
                      </m:r>
                    </m:oMath>
                  </m:oMathPara>
                </a14:m>
                <a:endParaRPr lang="en-US" sz="4000" dirty="0" smtClean="0">
                  <a:solidFill>
                    <a:srgbClr val="F9F964"/>
                  </a:solidFill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44" y="2857051"/>
                <a:ext cx="8072437" cy="22270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hape 285"/>
          <p:cNvSpPr/>
          <p:nvPr/>
        </p:nvSpPr>
        <p:spPr>
          <a:xfrm>
            <a:off x="654844" y="1504058"/>
            <a:ext cx="6858671" cy="134498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3199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6741990" y="5819005"/>
                <a:ext cx="224401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40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4000" i="1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=0.67</m:t>
                    </m:r>
                  </m:oMath>
                </a14:m>
                <a:r>
                  <a:rPr lang="en-US" sz="4000" dirty="0">
                    <a:solidFill>
                      <a:srgbClr val="F9F964"/>
                    </a:solidFill>
                  </a:rPr>
                  <a:t> </a:t>
                </a:r>
                <a:endParaRPr lang="en-US" sz="4000" dirty="0">
                  <a:solidFill>
                    <a:srgbClr val="F9F964"/>
                  </a:solidFill>
                </a:endParaRP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1990" y="5819005"/>
                <a:ext cx="2244012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762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/>
        </p:nvSpPr>
        <p:spPr>
          <a:xfrm>
            <a:off x="259557" y="119063"/>
            <a:ext cx="8229600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In a recent survey, 63% of Georgia students (n=64) said they drank coffee everyday. 71% of GA Tech students said the same (n=76). Are these numbers different?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900113" y="3152530"/>
                <a:ext cx="8072437" cy="1014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0.63 −0.71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0.08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4000" dirty="0" smtClean="0">
                  <a:solidFill>
                    <a:srgbClr val="F9F964"/>
                  </a:solidFill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113" y="3152530"/>
                <a:ext cx="8072437" cy="10143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hape 284"/>
          <p:cNvSpPr/>
          <p:nvPr/>
        </p:nvSpPr>
        <p:spPr>
          <a:xfrm>
            <a:off x="798391" y="1650057"/>
            <a:ext cx="5943599" cy="10609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3691" t="-4021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5763796" y="5815320"/>
                <a:ext cx="2725361" cy="6270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3200" i="1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</a:rPr>
                        <m:t>0.08</m:t>
                      </m:r>
                    </m:oMath>
                  </m:oMathPara>
                </a14:m>
                <a:endParaRPr lang="en-US" sz="3600" dirty="0">
                  <a:solidFill>
                    <a:srgbClr val="F9F964"/>
                  </a:solidFill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796" y="5815320"/>
                <a:ext cx="2725361" cy="6270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1191796" y="4621751"/>
            <a:ext cx="61734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SzPct val="25000"/>
            </a:pPr>
            <a:r>
              <a:rPr lang="en-US" sz="2400" dirty="0" smtClean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A Z score of -1 does not exceed the critical value of -1.96. We </a:t>
            </a:r>
            <a:r>
              <a:rPr lang="en-US" sz="2400" b="1" i="1" dirty="0" smtClean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cannot </a:t>
            </a:r>
            <a:r>
              <a:rPr lang="en-US" sz="2400" dirty="0" smtClean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reject the null hypothesis.</a:t>
            </a:r>
            <a:endParaRPr lang="en-US" sz="2400" dirty="0">
              <a:solidFill>
                <a:srgbClr val="F9F964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63791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/>
        </p:nvSpPr>
        <p:spPr>
          <a:xfrm>
            <a:off x="316172" y="195213"/>
            <a:ext cx="8455924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54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You try it: </a:t>
            </a:r>
          </a:p>
        </p:txBody>
      </p:sp>
      <p:sp>
        <p:nvSpPr>
          <p:cNvPr id="276" name="Shape 276"/>
          <p:cNvSpPr/>
          <p:nvPr/>
        </p:nvSpPr>
        <p:spPr>
          <a:xfrm>
            <a:off x="316172" y="1011512"/>
            <a:ext cx="8686800" cy="7694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/>
            <a:r>
              <a:rPr lang="en-US" sz="2400" dirty="0">
                <a:solidFill>
                  <a:srgbClr val="F9F964"/>
                </a:solidFill>
                <a:latin typeface="Gill Sans MT" panose="020B0502020104020203" pitchFamily="34" charset="0"/>
              </a:rPr>
              <a:t>You’re a research analyst for </a:t>
            </a:r>
            <a:r>
              <a:rPr lang="en-US" sz="2400" dirty="0" smtClean="0">
                <a:solidFill>
                  <a:srgbClr val="F9F964"/>
                </a:solidFill>
                <a:latin typeface="Gill Sans MT" panose="020B0502020104020203" pitchFamily="34" charset="0"/>
              </a:rPr>
              <a:t>a research group studying fuel consumption. </a:t>
            </a:r>
            <a:r>
              <a:rPr lang="en-US" sz="2400" dirty="0">
                <a:solidFill>
                  <a:srgbClr val="F9F964"/>
                </a:solidFill>
                <a:latin typeface="Gill Sans MT" panose="020B0502020104020203" pitchFamily="34" charset="0"/>
              </a:rPr>
              <a:t>Assuming </a:t>
            </a:r>
            <a:r>
              <a:rPr lang="en-US" sz="2400" b="1" i="1" dirty="0">
                <a:solidFill>
                  <a:srgbClr val="F9F964"/>
                </a:solidFill>
                <a:latin typeface="Gill Sans MT" panose="020B0502020104020203" pitchFamily="34" charset="0"/>
              </a:rPr>
              <a:t>unequal</a:t>
            </a:r>
            <a:r>
              <a:rPr lang="en-US" sz="2400" dirty="0">
                <a:solidFill>
                  <a:srgbClr val="F9F964"/>
                </a:solidFill>
                <a:latin typeface="Gill Sans MT" panose="020B0502020104020203" pitchFamily="34" charset="0"/>
              </a:rPr>
              <a:t> variances, is there a difference in the average </a:t>
            </a:r>
            <a:r>
              <a:rPr lang="en-US" sz="2400" dirty="0" smtClean="0">
                <a:solidFill>
                  <a:srgbClr val="F9F964"/>
                </a:solidFill>
                <a:latin typeface="Gill Sans MT" panose="020B0502020104020203" pitchFamily="34" charset="0"/>
              </a:rPr>
              <a:t>miles per </a:t>
            </a:r>
            <a:r>
              <a:rPr lang="en-US" sz="2400" dirty="0">
                <a:solidFill>
                  <a:srgbClr val="F9F964"/>
                </a:solidFill>
                <a:latin typeface="Gill Sans MT" panose="020B0502020104020203" pitchFamily="34" charset="0"/>
              </a:rPr>
              <a:t>gallon (mpg) of two car models (a = .05)? </a:t>
            </a:r>
            <a:r>
              <a:rPr lang="en-US" sz="2400" dirty="0" smtClean="0">
                <a:solidFill>
                  <a:srgbClr val="F9F964"/>
                </a:solidFill>
                <a:latin typeface="Gill Sans MT" panose="020B0502020104020203" pitchFamily="34" charset="0"/>
              </a:rPr>
              <a:t>You </a:t>
            </a:r>
            <a:r>
              <a:rPr lang="en-US" sz="2400" dirty="0">
                <a:solidFill>
                  <a:srgbClr val="F9F964"/>
                </a:solidFill>
                <a:latin typeface="Gill Sans MT" panose="020B0502020104020203" pitchFamily="34" charset="0"/>
              </a:rPr>
              <a:t>collect the following</a:t>
            </a:r>
            <a:r>
              <a:rPr lang="en-US" sz="2400" dirty="0" smtClean="0">
                <a:solidFill>
                  <a:srgbClr val="F9F964"/>
                </a:solidFill>
                <a:latin typeface="Gill Sans MT" panose="020B0502020104020203" pitchFamily="34" charset="0"/>
              </a:rPr>
              <a:t>:</a:t>
            </a:r>
          </a:p>
          <a:p>
            <a:pPr lvl="0"/>
            <a:endParaRPr lang="en-US" sz="2400" dirty="0">
              <a:solidFill>
                <a:srgbClr val="F9F964"/>
              </a:solidFill>
              <a:latin typeface="Gill Sans MT" panose="020B0502020104020203" pitchFamily="34" charset="0"/>
            </a:endParaRPr>
          </a:p>
          <a:p>
            <a:pPr lvl="0"/>
            <a:endParaRPr lang="en-US" sz="2400" dirty="0">
              <a:solidFill>
                <a:srgbClr val="F9F964"/>
              </a:solidFill>
              <a:latin typeface="Gill Sans MT" panose="020B0502020104020203" pitchFamily="34" charset="0"/>
            </a:endParaRPr>
          </a:p>
        </p:txBody>
      </p:sp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9097" y="4200525"/>
            <a:ext cx="3349366" cy="24598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933150"/>
              </p:ext>
            </p:extLst>
          </p:nvPr>
        </p:nvGraphicFramePr>
        <p:xfrm>
          <a:off x="2480309" y="2597252"/>
          <a:ext cx="4963477" cy="1682496"/>
        </p:xfrm>
        <a:graphic>
          <a:graphicData uri="http://schemas.openxmlformats.org/drawingml/2006/table">
            <a:tbl>
              <a:tblPr firstRow="1" firstCol="1" bandRow="1">
                <a:tableStyleId>{8A107856-5554-42FB-B03E-39F5DBC370BA}</a:tableStyleId>
              </a:tblPr>
              <a:tblGrid>
                <a:gridCol w="2624667">
                  <a:extLst>
                    <a:ext uri="{9D8B030D-6E8A-4147-A177-3AD203B41FA5}">
                      <a16:colId xmlns:a16="http://schemas.microsoft.com/office/drawing/2014/main" val="3421013909"/>
                    </a:ext>
                  </a:extLst>
                </a:gridCol>
                <a:gridCol w="1169405">
                  <a:extLst>
                    <a:ext uri="{9D8B030D-6E8A-4147-A177-3AD203B41FA5}">
                      <a16:colId xmlns:a16="http://schemas.microsoft.com/office/drawing/2014/main" val="4020782024"/>
                    </a:ext>
                  </a:extLst>
                </a:gridCol>
                <a:gridCol w="1169405">
                  <a:extLst>
                    <a:ext uri="{9D8B030D-6E8A-4147-A177-3AD203B41FA5}">
                      <a16:colId xmlns:a16="http://schemas.microsoft.com/office/drawing/2014/main" val="2406145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            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dirty="0">
                          <a:effectLst/>
                        </a:rPr>
                        <a:t>Sedan</a:t>
                      </a:r>
                      <a:endParaRPr lang="en-US" sz="2400" u="none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dirty="0">
                          <a:effectLst/>
                        </a:rPr>
                        <a:t>   Van </a:t>
                      </a:r>
                      <a:endParaRPr lang="en-US" sz="2400" u="none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2386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Number of cars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11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7110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Mean mpg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22.00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20.27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2135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Std Dev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4.77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4.64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9592309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40041" y="4307080"/>
            <a:ext cx="528923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dirty="0" smtClean="0">
                <a:solidFill>
                  <a:srgbClr val="F9F964"/>
                </a:solidFill>
                <a:latin typeface="Gill Sans MT" panose="020B0502020104020203" pitchFamily="34" charset="0"/>
              </a:rPr>
              <a:t>Send Jerry the following (jshannon@uga.edu)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9F964"/>
                </a:solidFill>
                <a:latin typeface="Gill Sans MT" panose="020B0502020104020203" pitchFamily="34" charset="0"/>
              </a:rPr>
              <a:t>Your null and alternative hypotheses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9F964"/>
                </a:solidFill>
                <a:latin typeface="Gill Sans MT" panose="020B0502020104020203" pitchFamily="34" charset="0"/>
              </a:rPr>
              <a:t>The degrees of freedom and critical value for this test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9F964"/>
                </a:solidFill>
                <a:latin typeface="Gill Sans MT" panose="020B0502020104020203" pitchFamily="34" charset="0"/>
              </a:rPr>
              <a:t>Your test statistic and result (reject/accept null hypothesis)</a:t>
            </a:r>
            <a:endParaRPr lang="en-US" sz="2000" dirty="0">
              <a:solidFill>
                <a:srgbClr val="F9F964"/>
              </a:solidFill>
              <a:latin typeface="Gill Sans MT" panose="020B05020201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457200" y="299025"/>
            <a:ext cx="75108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b="1" u="sng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Two sample tests</a:t>
            </a:r>
          </a:p>
        </p:txBody>
      </p:sp>
      <p:sp>
        <p:nvSpPr>
          <p:cNvPr id="114" name="Shape 114"/>
          <p:cNvSpPr/>
          <p:nvPr/>
        </p:nvSpPr>
        <p:spPr>
          <a:xfrm>
            <a:off x="605849" y="2237625"/>
            <a:ext cx="8001000" cy="22467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Does taking aspirin reduce the risk of heart attack?</a:t>
            </a:r>
          </a:p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Do women </a:t>
            </a:r>
            <a:r>
              <a:rPr lang="en-US" sz="28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spend more time caring for children than men?</a:t>
            </a:r>
            <a:endParaRPr lang="en-US" sz="28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Does a bank prefer to lend to whites over blacks?</a:t>
            </a:r>
          </a:p>
        </p:txBody>
      </p:sp>
      <p:sp>
        <p:nvSpPr>
          <p:cNvPr id="115" name="Shape 115"/>
          <p:cNvSpPr txBox="1"/>
          <p:nvPr/>
        </p:nvSpPr>
        <p:spPr>
          <a:xfrm>
            <a:off x="457200" y="945225"/>
            <a:ext cx="75873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Comparing means of two samples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 descr="http://my.execpc.com/~helberg/pitfalls/power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3400" y="3276600"/>
            <a:ext cx="4579712" cy="343478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/>
          <p:nvPr/>
        </p:nvSpPr>
        <p:spPr>
          <a:xfrm>
            <a:off x="152400" y="191631"/>
            <a:ext cx="8770711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More complicated than a one sample test</a:t>
            </a:r>
          </a:p>
        </p:txBody>
      </p:sp>
      <p:sp>
        <p:nvSpPr>
          <p:cNvPr id="123" name="Shape 123"/>
          <p:cNvSpPr/>
          <p:nvPr/>
        </p:nvSpPr>
        <p:spPr>
          <a:xfrm>
            <a:off x="537256" y="881320"/>
            <a:ext cx="8001000" cy="22467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More uncertainty with two samples: both mean and variance.</a:t>
            </a:r>
          </a:p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Key question: are the means of these groups significantly different given the variance in both groups?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/>
        </p:nvSpPr>
        <p:spPr>
          <a:xfrm>
            <a:off x="457200" y="299025"/>
            <a:ext cx="67869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An example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914400" y="945345"/>
            <a:ext cx="7937770" cy="17543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Is there a difference in </a:t>
            </a:r>
            <a:r>
              <a:rPr lang="en-US" sz="36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commute times in </a:t>
            </a:r>
            <a:r>
              <a:rPr lang="en-US" sz="3600" dirty="0" smtClean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Charlotte</a:t>
            </a:r>
            <a:r>
              <a:rPr lang="en-US" sz="36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versus Atlanta?</a:t>
            </a:r>
            <a:endParaRPr lang="en-US" sz="36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31" name="Shape 131"/>
          <p:cNvSpPr txBox="1"/>
          <p:nvPr/>
        </p:nvSpPr>
        <p:spPr>
          <a:xfrm>
            <a:off x="533399" y="3048000"/>
            <a:ext cx="8077199" cy="156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We have two </a:t>
            </a:r>
            <a:r>
              <a:rPr lang="en-US" sz="32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population means:</a:t>
            </a:r>
            <a:endParaRPr lang="en-US" sz="32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	One for </a:t>
            </a:r>
            <a:r>
              <a:rPr lang="en-US" sz="32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Charlotte (</a:t>
            </a:r>
            <a:r>
              <a:rPr lang="en-US" sz="3200" b="1" dirty="0" smtClean="0">
                <a:solidFill>
                  <a:srgbClr val="FFFF6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lang="en-US" sz="3200" baseline="-250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1</a:t>
            </a: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	One for </a:t>
            </a:r>
            <a:r>
              <a:rPr lang="en-US" sz="32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Atlanta </a:t>
            </a: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(</a:t>
            </a:r>
            <a:r>
              <a:rPr lang="en-US" sz="3200" b="1" dirty="0">
                <a:solidFill>
                  <a:srgbClr val="FFFF6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lang="en-US" sz="3200" baseline="-250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2</a:t>
            </a: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/>
        </p:nvSpPr>
        <p:spPr>
          <a:xfrm>
            <a:off x="228600" y="228600"/>
            <a:ext cx="7696199" cy="17543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6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Is there a difference in the commute times in Charlotte versus Atlanta?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457200" y="2362200"/>
            <a:ext cx="7481984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We </a:t>
            </a:r>
            <a:r>
              <a:rPr lang="en-US" sz="3200" dirty="0" smtClean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asked 40 people in each city</a:t>
            </a:r>
            <a:endParaRPr lang="en-US" sz="3200" dirty="0">
              <a:solidFill>
                <a:srgbClr val="F9F964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41" name="Shape 141"/>
          <p:cNvSpPr txBox="1"/>
          <p:nvPr/>
        </p:nvSpPr>
        <p:spPr>
          <a:xfrm>
            <a:off x="762000" y="4965510"/>
            <a:ext cx="7881259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Difference in means is </a:t>
            </a:r>
            <a:r>
              <a:rPr lang="en-US" sz="3200" dirty="0" smtClean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8.6. </a:t>
            </a:r>
            <a:endParaRPr lang="en-US" sz="3200" dirty="0">
              <a:solidFill>
                <a:srgbClr val="F9F964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			Is that </a:t>
            </a:r>
            <a:r>
              <a:rPr lang="en-US" sz="3200" b="1" i="1" dirty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significantly</a:t>
            </a:r>
            <a:r>
              <a:rPr lang="en-US" sz="3200" b="1" i="1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32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different?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1990928" y="3071639"/>
                <a:ext cx="50838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</m:oMath>
                </a14:m>
                <a:r>
                  <a:rPr lang="en-US" sz="3600" dirty="0" smtClean="0">
                    <a:solidFill>
                      <a:srgbClr val="F9F964"/>
                    </a:solidFill>
                  </a:rPr>
                  <a:t> = 33.5;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= </a:t>
                </a:r>
                <a:r>
                  <a:rPr lang="en-US" sz="3600" dirty="0" smtClean="0">
                    <a:solidFill>
                      <a:srgbClr val="F9F964"/>
                    </a:solidFill>
                  </a:rPr>
                  <a:t>24.9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600" dirty="0">
                        <a:solidFill>
                          <a:srgbClr val="F9F964"/>
                        </a:solidFill>
                      </a:rPr>
                      <m:t>5</m:t>
                    </m:r>
                    <m:r>
                      <m:rPr>
                        <m:nor/>
                      </m:rPr>
                      <a:rPr lang="en-US" sz="3600" b="0" i="0" dirty="0" smtClean="0">
                        <a:solidFill>
                          <a:srgbClr val="F9F964"/>
                        </a:solidFill>
                      </a:rPr>
                      <m:t>.7</m:t>
                    </m:r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;    </m:t>
                    </m:r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  <m:r>
                      <a:rPr lang="en-US" sz="360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 smtClean="0">
                    <a:solidFill>
                      <a:srgbClr val="F9F964"/>
                    </a:solidFill>
                  </a:rPr>
                  <a:t> 9.9</a:t>
                </a:r>
                <a:endParaRPr lang="en-US" sz="3600" dirty="0">
                  <a:solidFill>
                    <a:srgbClr val="F9F964"/>
                  </a:solidFill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928" y="3071639"/>
                <a:ext cx="5083892" cy="1107996"/>
              </a:xfrm>
              <a:prstGeom prst="rect">
                <a:avLst/>
              </a:prstGeom>
              <a:blipFill>
                <a:blip r:embed="rId3"/>
                <a:stretch>
                  <a:fillRect l="-240" t="-12637" r="-1079" b="-23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228600" y="228600"/>
            <a:ext cx="7696199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 test for difference of means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844379" y="963800"/>
            <a:ext cx="5972100" cy="2246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Requires three things:</a:t>
            </a:r>
          </a:p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Means</a:t>
            </a:r>
          </a:p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Standard deviation</a:t>
            </a:r>
          </a:p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Sample size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80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50" name="Shape 1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3000375"/>
            <a:ext cx="3089275" cy="190499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cxnSp>
        <p:nvCxnSpPr>
          <p:cNvPr id="151" name="Shape 151"/>
          <p:cNvCxnSpPr/>
          <p:nvPr/>
        </p:nvCxnSpPr>
        <p:spPr>
          <a:xfrm rot="10800000">
            <a:off x="4190999" y="3465492"/>
            <a:ext cx="7620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152" name="Shape 152"/>
          <p:cNvSpPr txBox="1"/>
          <p:nvPr/>
        </p:nvSpPr>
        <p:spPr>
          <a:xfrm>
            <a:off x="4876800" y="3210580"/>
            <a:ext cx="3652474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The difference in means</a:t>
            </a:r>
          </a:p>
        </p:txBody>
      </p:sp>
      <p:cxnSp>
        <p:nvCxnSpPr>
          <p:cNvPr id="153" name="Shape 153"/>
          <p:cNvCxnSpPr/>
          <p:nvPr/>
        </p:nvCxnSpPr>
        <p:spPr>
          <a:xfrm rot="10800000">
            <a:off x="4190999" y="4456092"/>
            <a:ext cx="7620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154" name="Shape 154"/>
          <p:cNvSpPr txBox="1"/>
          <p:nvPr/>
        </p:nvSpPr>
        <p:spPr>
          <a:xfrm>
            <a:off x="4953000" y="4151300"/>
            <a:ext cx="3889800" cy="95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Standard error of the</a:t>
            </a:r>
            <a:br>
              <a:rPr lang="en-US" sz="280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r>
              <a:rPr lang="en-US" sz="280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difference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342900" y="5318076"/>
            <a:ext cx="8458200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equation answers this question: is the difference between these means greater than the difference we’d expect from two samples of the same population?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/>
        </p:nvSpPr>
        <p:spPr>
          <a:xfrm>
            <a:off x="742545" y="797668"/>
            <a:ext cx="7696199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But wait, what’s the standard error of the difference?</a:t>
            </a:r>
          </a:p>
        </p:txBody>
      </p:sp>
      <p:sp>
        <p:nvSpPr>
          <p:cNvPr id="162" name="Shape 162"/>
          <p:cNvSpPr txBox="1"/>
          <p:nvPr/>
        </p:nvSpPr>
        <p:spPr>
          <a:xfrm>
            <a:off x="1119059" y="2389911"/>
            <a:ext cx="62622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i="1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That’s where the fun begins…</a:t>
            </a:r>
          </a:p>
        </p:txBody>
      </p:sp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7620" y="3106556"/>
            <a:ext cx="4938983" cy="3108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/>
        </p:nvSpPr>
        <p:spPr>
          <a:xfrm>
            <a:off x="228600" y="228600"/>
            <a:ext cx="7696199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If your variances are </a:t>
            </a:r>
            <a:r>
              <a:rPr lang="en-US" sz="3600" b="1" i="1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unequal</a:t>
            </a: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: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x="1524000" y="1905000"/>
            <a:ext cx="4799647" cy="191103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381000" y="4252900"/>
            <a:ext cx="8517900" cy="138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How do you know if your variances are unequal?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	You can use an F test (var.test in R)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	For this example, just use your best guess.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685800" y="1139417"/>
            <a:ext cx="7660494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Create a </a:t>
            </a:r>
            <a:r>
              <a:rPr lang="en-US" sz="3200" b="1" i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separate variance estimate (SVE)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874</Words>
  <Application>Microsoft Office PowerPoint</Application>
  <PresentationFormat>On-screen Show (4:3)</PresentationFormat>
  <Paragraphs>196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Gill Sans MT</vt:lpstr>
      <vt:lpstr>Calibri</vt:lpstr>
      <vt:lpstr>Arial</vt:lpstr>
      <vt:lpstr>Noto Sans Symbols</vt:lpstr>
      <vt:lpstr>Cambria Math</vt:lpstr>
      <vt:lpstr>Times New Roman</vt:lpstr>
      <vt:lpstr>Office Theme</vt:lpstr>
      <vt:lpstr>Two sample tests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Two sample tests</dc:title>
  <dc:creator>Gerald Shannon</dc:creator>
  <cp:lastModifiedBy>Jerry Shannon</cp:lastModifiedBy>
  <cp:revision>15</cp:revision>
  <dcterms:modified xsi:type="dcterms:W3CDTF">2018-10-12T20:25:09Z</dcterms:modified>
</cp:coreProperties>
</file>